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EE82F56-C6F9-4982-A871-9EEE754032F2}">
          <p14:sldIdLst>
            <p14:sldId id="258"/>
            <p14:sldId id="259"/>
            <p14:sldId id="261"/>
            <p14:sldId id="260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29" y="2519680"/>
            <a:ext cx="10945707" cy="188436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489344"/>
            <a:ext cx="10945707" cy="1024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5983817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12.6.2025.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jalna depriv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CC7-44B1-4113-A2FD-70F05BFADBA8}" type="datetime1">
              <a:rPr lang="hr-HR" smtClean="0"/>
              <a:t>12.6.2025.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e inov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1A71-60B1-46A8-BF32-810FD9F6E7FA}" type="datetime1">
              <a:rPr lang="hr-HR" smtClean="0"/>
              <a:t>12.6.2025.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12.6.2025.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12.6.2025.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12.6.2025.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12.6.2025.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12.6.2025.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12.6.2025.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12.6.2025.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12.6.2025.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26" y="6197283"/>
            <a:ext cx="1724921" cy="45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190851"/>
            <a:ext cx="1220672" cy="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12.6.2025.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pošljavanje mlad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801-2B9C-4A6C-9457-FF26A9806256}" type="datetime1">
              <a:rPr lang="hr-HR" smtClean="0"/>
              <a:t>12.6.2025.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azo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rgbClr val="008C5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rgbClr val="008C54"/>
              </a:buClr>
              <a:defRPr/>
            </a:lvl1pPr>
            <a:lvl2pPr>
              <a:buClr>
                <a:srgbClr val="008C54"/>
              </a:buClr>
              <a:defRPr/>
            </a:lvl2pPr>
            <a:lvl3pPr>
              <a:buClr>
                <a:srgbClr val="008C54"/>
              </a:buClr>
              <a:defRPr/>
            </a:lvl3pPr>
            <a:lvl4pPr>
              <a:buClr>
                <a:srgbClr val="008C54"/>
              </a:buClr>
              <a:defRPr/>
            </a:lvl4pPr>
            <a:lvl5pPr>
              <a:buClr>
                <a:srgbClr val="008C54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238-EE48-4972-BDB3-D5BD03AB4BE3}" type="datetime1">
              <a:rPr lang="hr-HR" smtClean="0"/>
              <a:t>12.6.2025.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892"/>
            <a:ext cx="969223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o uključi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EADB-5209-48FF-ADA5-B299110B2852}" type="datetime1">
              <a:rPr lang="hr-HR" smtClean="0"/>
              <a:t>12.6.2025.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dravs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B323-6F92-4EAA-9823-6A13C4A08A73}" type="datetime1">
              <a:rPr lang="hr-HR" smtClean="0"/>
              <a:t>12.6.2025.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ječje siromaš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1AA-67BE-4A43-9233-137CCC9C9383}" type="datetime1">
              <a:rPr lang="hr-HR" smtClean="0"/>
              <a:t>12.6.2025.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 preporučene duljine do dva retka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97957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747" y="6247975"/>
            <a:ext cx="1293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12.6.2025.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65" y="6247976"/>
            <a:ext cx="52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9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8" r:id="rId12"/>
    <p:sldLayoutId id="2147483652" r:id="rId13"/>
    <p:sldLayoutId id="2147483653" r:id="rId14"/>
    <p:sldLayoutId id="2147483654" r:id="rId15"/>
    <p:sldLayoutId id="2147483655" r:id="rId16"/>
    <p:sldLayoutId id="214748365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29" y="420131"/>
            <a:ext cx="10945707" cy="10956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SPEAK UP III. - </a:t>
            </a:r>
            <a:r>
              <a:rPr lang="en-US" dirty="0" err="1"/>
              <a:t>Moć</a:t>
            </a:r>
            <a:r>
              <a:rPr lang="en-US" dirty="0"/>
              <a:t> </a:t>
            </a:r>
            <a:r>
              <a:rPr lang="en-US" dirty="0" err="1"/>
              <a:t>dijaloga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3451654"/>
            <a:ext cx="10945707" cy="2061838"/>
          </a:xfrm>
        </p:spPr>
        <p:txBody>
          <a:bodyPr/>
          <a:lstStyle/>
          <a:p>
            <a:pPr algn="ctr"/>
            <a:r>
              <a:rPr lang="hr-HR" dirty="0"/>
              <a:t>Početna konferencija projekta SPEAK UP III. - Moć dijaloga!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algn="r"/>
            <a:r>
              <a:rPr lang="x-none" dirty="0" smtClean="0"/>
              <a:t>OGULIN </a:t>
            </a:r>
            <a:r>
              <a:rPr lang="hr-HR" dirty="0" smtClean="0"/>
              <a:t>15</a:t>
            </a:r>
            <a:r>
              <a:rPr lang="x-none" dirty="0" smtClean="0"/>
              <a:t>.</a:t>
            </a:r>
            <a:r>
              <a:rPr lang="hr-HR" dirty="0" smtClean="0"/>
              <a:t>4</a:t>
            </a:r>
            <a:r>
              <a:rPr lang="x-none" dirty="0" smtClean="0"/>
              <a:t>.202</a:t>
            </a:r>
            <a:r>
              <a:rPr lang="hr-HR" dirty="0" smtClean="0"/>
              <a:t>5</a:t>
            </a:r>
            <a:r>
              <a:rPr lang="x-none" dirty="0" smtClean="0"/>
              <a:t>.</a:t>
            </a:r>
            <a:endParaRPr lang="x-none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28" y="5372971"/>
            <a:ext cx="1666667" cy="1123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75" y="5213531"/>
            <a:ext cx="1472561" cy="11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730653" cy="854075"/>
          </a:xfrm>
        </p:spPr>
        <p:txBody>
          <a:bodyPr>
            <a:normAutofit fontScale="90000"/>
          </a:bodyPr>
          <a:lstStyle/>
          <a:p>
            <a:r>
              <a:rPr lang="hr-HR" dirty="0"/>
              <a:t>1. Predstavljanje Projekta</a:t>
            </a:r>
            <a:br>
              <a:rPr lang="hr-H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375719"/>
            <a:ext cx="11297920" cy="40564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err="1"/>
              <a:t>Naziv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: </a:t>
            </a:r>
          </a:p>
          <a:p>
            <a:pPr marL="0" indent="0" algn="ctr">
              <a:buNone/>
            </a:pPr>
            <a:r>
              <a:rPr lang="en-US" dirty="0"/>
              <a:t>SPEAK UP III. - </a:t>
            </a:r>
            <a:r>
              <a:rPr lang="en-US" dirty="0" err="1"/>
              <a:t>Moć</a:t>
            </a:r>
            <a:r>
              <a:rPr lang="en-US" dirty="0"/>
              <a:t> </a:t>
            </a:r>
            <a:r>
              <a:rPr lang="en-US" dirty="0" err="1"/>
              <a:t>dijaloga</a:t>
            </a:r>
            <a:r>
              <a:rPr lang="en-US" dirty="0" smtClean="0"/>
              <a:t>!</a:t>
            </a:r>
            <a:endParaRPr lang="en-US" dirty="0"/>
          </a:p>
          <a:p>
            <a:pPr algn="ctr"/>
            <a:r>
              <a:rPr lang="en-US" dirty="0" err="1"/>
              <a:t>Ukupna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276.849,87</a:t>
            </a:r>
            <a:r>
              <a:rPr lang="hr-HR" dirty="0" smtClean="0"/>
              <a:t> </a:t>
            </a:r>
            <a:r>
              <a:rPr lang="en-US" dirty="0" smtClean="0"/>
              <a:t>€</a:t>
            </a:r>
            <a:endParaRPr lang="en-US" dirty="0"/>
          </a:p>
          <a:p>
            <a:pPr algn="ctr"/>
            <a:r>
              <a:rPr lang="en-US" dirty="0" err="1"/>
              <a:t>Razdoblje</a:t>
            </a:r>
            <a:r>
              <a:rPr lang="en-US" dirty="0"/>
              <a:t> </a:t>
            </a:r>
            <a:r>
              <a:rPr lang="en-US" dirty="0" err="1" smtClean="0"/>
              <a:t>trajanje</a:t>
            </a:r>
            <a:r>
              <a:rPr lang="en-US" dirty="0" smtClean="0"/>
              <a:t> </a:t>
            </a:r>
            <a:r>
              <a:rPr lang="en-US" dirty="0" err="1"/>
              <a:t>projekta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24.02.2025. </a:t>
            </a:r>
            <a:r>
              <a:rPr lang="en-US" dirty="0"/>
              <a:t>– 24.02.2027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r>
              <a:rPr lang="hr-HR" dirty="0"/>
              <a:t>P</a:t>
            </a:r>
            <a:r>
              <a:rPr lang="en-US" dirty="0" err="1" smtClean="0"/>
              <a:t>rojekt</a:t>
            </a:r>
            <a:r>
              <a:rPr lang="en-US" dirty="0" smtClean="0"/>
              <a:t> </a:t>
            </a:r>
            <a:r>
              <a:rPr lang="en-US" dirty="0" err="1" smtClean="0"/>
              <a:t>financira</a:t>
            </a:r>
            <a:r>
              <a:rPr lang="hr-HR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Učinkoviti </a:t>
            </a:r>
            <a:r>
              <a:rPr lang="en-US" dirty="0" err="1" smtClean="0"/>
              <a:t>ljudski</a:t>
            </a:r>
            <a:r>
              <a:rPr lang="hr-HR" dirty="0" smtClean="0"/>
              <a:t> </a:t>
            </a:r>
            <a:r>
              <a:rPr lang="en-US" dirty="0" err="1" smtClean="0"/>
              <a:t>potencijali</a:t>
            </a:r>
            <a:r>
              <a:rPr lang="en-US" dirty="0" smtClean="0"/>
              <a:t> </a:t>
            </a:r>
            <a:r>
              <a:rPr lang="en-US" dirty="0"/>
              <a:t>2021–2027 </a:t>
            </a:r>
            <a:r>
              <a:rPr lang="en-US" dirty="0" smtClean="0"/>
              <a:t>u </a:t>
            </a:r>
            <a:r>
              <a:rPr lang="en-US" dirty="0" err="1" smtClean="0"/>
              <a:t>okviru</a:t>
            </a:r>
            <a:r>
              <a:rPr lang="en-US" dirty="0" smtClean="0"/>
              <a:t> </a:t>
            </a:r>
            <a:r>
              <a:rPr lang="hr-HR" dirty="0" smtClean="0"/>
              <a:t>ESF</a:t>
            </a:r>
            <a:r>
              <a:rPr lang="en-US" dirty="0" smtClean="0"/>
              <a:t>+ </a:t>
            </a:r>
            <a:r>
              <a:rPr lang="hr-HR" dirty="0" smtClean="0"/>
              <a:t>(</a:t>
            </a:r>
            <a:r>
              <a:rPr lang="en-US" dirty="0" smtClean="0"/>
              <a:t>E</a:t>
            </a:r>
            <a:r>
              <a:rPr lang="hr-HR" dirty="0" smtClean="0"/>
              <a:t>uropski socijalni  fond)</a:t>
            </a:r>
            <a:endParaRPr lang="en-US" dirty="0"/>
          </a:p>
          <a:p>
            <a:pPr algn="ctr"/>
            <a:r>
              <a:rPr lang="en-US" dirty="0" err="1"/>
              <a:t>Naziv</a:t>
            </a:r>
            <a:r>
              <a:rPr lang="en-US" dirty="0"/>
              <a:t> </a:t>
            </a:r>
            <a:r>
              <a:rPr lang="en-US" dirty="0" err="1"/>
              <a:t>poziva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dostavu</a:t>
            </a:r>
            <a:r>
              <a:rPr lang="en-US" dirty="0"/>
              <a:t> </a:t>
            </a:r>
            <a:r>
              <a:rPr lang="en-US" dirty="0" err="1"/>
              <a:t>projektnih</a:t>
            </a:r>
            <a:r>
              <a:rPr lang="en-US" dirty="0"/>
              <a:t> </a:t>
            </a:r>
            <a:r>
              <a:rPr lang="en-US" dirty="0" err="1"/>
              <a:t>prijedloga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sv-SE" dirty="0"/>
              <a:t> Jačanje kapaciteta socijalnih partnera – faza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75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625475"/>
          </a:xfrm>
        </p:spPr>
        <p:txBody>
          <a:bodyPr>
            <a:normAutofit fontScale="90000"/>
          </a:bodyPr>
          <a:lstStyle/>
          <a:p>
            <a:r>
              <a:rPr lang="en-US" dirty="0"/>
              <a:t>Uvod u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aspekte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822960"/>
            <a:ext cx="11186159" cy="481584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4400" b="1" dirty="0" smtClean="0"/>
              <a:t>NCS </a:t>
            </a:r>
            <a:r>
              <a:rPr lang="en-US" sz="4400" b="1" dirty="0"/>
              <a:t>u </a:t>
            </a:r>
            <a:r>
              <a:rPr lang="en-US" sz="4400" b="1" dirty="0" err="1"/>
              <a:t>partnerstvu</a:t>
            </a:r>
            <a:r>
              <a:rPr lang="en-US" sz="4400" b="1" dirty="0"/>
              <a:t> s NHS-om </a:t>
            </a:r>
            <a:r>
              <a:rPr lang="en-US" sz="4400" b="1" dirty="0" err="1"/>
              <a:t>planira</a:t>
            </a:r>
            <a:r>
              <a:rPr lang="en-US" sz="4400" b="1" dirty="0"/>
              <a:t> </a:t>
            </a:r>
            <a:r>
              <a:rPr lang="hr-HR" sz="4400" b="1" dirty="0" smtClean="0"/>
              <a:t>u sklopu Projekta sprovesti :</a:t>
            </a:r>
          </a:p>
          <a:p>
            <a:pPr marL="0" indent="0" algn="ctr">
              <a:buNone/>
            </a:pPr>
            <a:endParaRPr lang="hr-HR" sz="4400" b="1" dirty="0" smtClean="0"/>
          </a:p>
          <a:p>
            <a:r>
              <a:rPr lang="en-US" sz="4000" dirty="0" smtClean="0"/>
              <a:t> </a:t>
            </a:r>
            <a:r>
              <a:rPr lang="en-US" sz="4000" dirty="0"/>
              <a:t>5 </a:t>
            </a:r>
            <a:r>
              <a:rPr lang="en-US" sz="4000" dirty="0" err="1" smtClean="0"/>
              <a:t>edukacija</a:t>
            </a:r>
            <a:r>
              <a:rPr lang="en-US" sz="4000" dirty="0" smtClean="0"/>
              <a:t>/</a:t>
            </a:r>
            <a:r>
              <a:rPr lang="hr-HR" sz="4000" dirty="0" smtClean="0"/>
              <a:t>interaktivnih radionica </a:t>
            </a:r>
            <a:r>
              <a:rPr lang="en-US" sz="4000" dirty="0" err="1" smtClean="0"/>
              <a:t>na</a:t>
            </a:r>
            <a:r>
              <a:rPr lang="en-US" sz="4000" dirty="0" smtClean="0"/>
              <a:t> </a:t>
            </a:r>
            <a:r>
              <a:rPr lang="en-US" sz="4000" dirty="0"/>
              <a:t>5 </a:t>
            </a:r>
            <a:r>
              <a:rPr lang="en-US" sz="4000" dirty="0" err="1" smtClean="0"/>
              <a:t>tema</a:t>
            </a:r>
            <a:r>
              <a:rPr lang="hr-HR" sz="4000" dirty="0" smtClean="0"/>
              <a:t>:</a:t>
            </a:r>
          </a:p>
          <a:p>
            <a:pPr marL="0" indent="0">
              <a:buNone/>
            </a:pPr>
            <a:r>
              <a:rPr lang="hr-HR" sz="4000" dirty="0" smtClean="0"/>
              <a:t> </a:t>
            </a:r>
            <a:r>
              <a:rPr lang="hr-HR" sz="4000" dirty="0"/>
              <a:t>-</a:t>
            </a:r>
            <a:r>
              <a:rPr lang="en-US" sz="4000" dirty="0" err="1" smtClean="0"/>
              <a:t>kretanje</a:t>
            </a:r>
            <a:r>
              <a:rPr lang="en-US" sz="4000" dirty="0" smtClean="0"/>
              <a:t> </a:t>
            </a:r>
            <a:r>
              <a:rPr lang="en-US" sz="4000" dirty="0" err="1" smtClean="0"/>
              <a:t>plaća</a:t>
            </a:r>
            <a:r>
              <a:rPr lang="en-US" sz="4000" dirty="0" smtClean="0"/>
              <a:t> u RH</a:t>
            </a:r>
            <a:r>
              <a:rPr lang="hr-HR" sz="4000" dirty="0" smtClean="0"/>
              <a:t>, </a:t>
            </a:r>
            <a:r>
              <a:rPr lang="en-US" sz="4000" dirty="0" err="1" smtClean="0"/>
              <a:t>umjetna</a:t>
            </a:r>
            <a:r>
              <a:rPr lang="en-US" sz="4000" dirty="0" smtClean="0"/>
              <a:t> </a:t>
            </a:r>
            <a:r>
              <a:rPr lang="en-US" sz="4000" dirty="0" err="1"/>
              <a:t>inteligencija</a:t>
            </a:r>
            <a:r>
              <a:rPr lang="en-US" sz="4000" dirty="0"/>
              <a:t> u </a:t>
            </a:r>
            <a:r>
              <a:rPr lang="en-US" sz="4000" dirty="0" err="1" smtClean="0"/>
              <a:t>praksi</a:t>
            </a:r>
            <a:r>
              <a:rPr lang="hr-HR" sz="4000" dirty="0" smtClean="0"/>
              <a:t>, </a:t>
            </a:r>
            <a:r>
              <a:rPr lang="en-US" sz="4000" dirty="0" err="1" smtClean="0"/>
              <a:t>komunikacija</a:t>
            </a:r>
            <a:r>
              <a:rPr lang="en-US" sz="4000" dirty="0" smtClean="0"/>
              <a:t> </a:t>
            </a:r>
            <a:r>
              <a:rPr lang="en-US" sz="4000" dirty="0" err="1" smtClean="0"/>
              <a:t>povjerenika</a:t>
            </a:r>
            <a:r>
              <a:rPr lang="en-US" sz="4000" dirty="0" smtClean="0"/>
              <a:t> s </a:t>
            </a:r>
            <a:r>
              <a:rPr lang="en-US" sz="4000" dirty="0" err="1" smtClean="0"/>
              <a:t>poslodavcima</a:t>
            </a:r>
            <a:r>
              <a:rPr lang="en-US" sz="4000" dirty="0" smtClean="0"/>
              <a:t> </a:t>
            </a:r>
            <a:r>
              <a:rPr lang="en-US" sz="4000" dirty="0" err="1" smtClean="0"/>
              <a:t>i</a:t>
            </a:r>
            <a:r>
              <a:rPr lang="en-US" sz="4000" dirty="0" smtClean="0"/>
              <a:t> </a:t>
            </a:r>
            <a:r>
              <a:rPr lang="en-US" sz="4000" dirty="0" err="1" smtClean="0"/>
              <a:t>članovima</a:t>
            </a:r>
            <a:r>
              <a:rPr lang="hr-HR" sz="4000" dirty="0" smtClean="0"/>
              <a:t>, </a:t>
            </a:r>
            <a:r>
              <a:rPr lang="en-US" sz="4000" dirty="0" err="1" smtClean="0"/>
              <a:t>komunikacija</a:t>
            </a:r>
            <a:r>
              <a:rPr lang="en-US" sz="4000" dirty="0" smtClean="0"/>
              <a:t> </a:t>
            </a:r>
            <a:r>
              <a:rPr lang="en-US" sz="4000" dirty="0"/>
              <a:t>u </a:t>
            </a:r>
            <a:r>
              <a:rPr lang="en-US" sz="4000" dirty="0" err="1" smtClean="0"/>
              <a:t>timovima</a:t>
            </a:r>
            <a:r>
              <a:rPr lang="hr-HR" sz="4000" dirty="0" smtClean="0"/>
              <a:t>, </a:t>
            </a:r>
            <a:r>
              <a:rPr lang="en-US" sz="4000" dirty="0" err="1" smtClean="0"/>
              <a:t>kolektivno</a:t>
            </a:r>
            <a:r>
              <a:rPr lang="en-US" sz="4000" dirty="0" smtClean="0"/>
              <a:t> </a:t>
            </a:r>
            <a:r>
              <a:rPr lang="en-US" sz="4000" dirty="0" err="1"/>
              <a:t>pregovaranje</a:t>
            </a:r>
            <a:r>
              <a:rPr lang="en-US" sz="4000" dirty="0"/>
              <a:t> u </a:t>
            </a:r>
            <a:r>
              <a:rPr lang="en-US" sz="4000" dirty="0" err="1"/>
              <a:t>praksi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hr-HR" sz="4000" dirty="0" smtClean="0"/>
              <a:t>(</a:t>
            </a:r>
            <a:r>
              <a:rPr lang="en-US" sz="4000" dirty="0" err="1" smtClean="0"/>
              <a:t>radionica</a:t>
            </a:r>
            <a:r>
              <a:rPr lang="hr-HR" sz="4000" dirty="0" smtClean="0"/>
              <a:t>)</a:t>
            </a:r>
          </a:p>
          <a:p>
            <a:pPr marL="0" indent="0" algn="ctr">
              <a:buNone/>
            </a:pPr>
            <a:r>
              <a:rPr lang="en-US" sz="4000" b="1" dirty="0" err="1" smtClean="0"/>
              <a:t>Cil</a:t>
            </a:r>
            <a:r>
              <a:rPr lang="hr-HR" sz="4000" b="1" dirty="0" smtClean="0"/>
              <a:t>j: </a:t>
            </a:r>
            <a:r>
              <a:rPr lang="en-US" sz="4000" b="1" dirty="0" err="1" smtClean="0"/>
              <a:t>jačanje</a:t>
            </a:r>
            <a:r>
              <a:rPr lang="en-US" sz="4000" b="1" dirty="0" smtClean="0"/>
              <a:t> </a:t>
            </a:r>
            <a:r>
              <a:rPr lang="en-US" sz="4000" b="1" dirty="0" err="1"/>
              <a:t>znanja</a:t>
            </a:r>
            <a:r>
              <a:rPr lang="en-US" sz="4000" b="1" dirty="0"/>
              <a:t> </a:t>
            </a:r>
            <a:r>
              <a:rPr lang="en-US" sz="4000" b="1" dirty="0" err="1"/>
              <a:t>i</a:t>
            </a:r>
            <a:r>
              <a:rPr lang="en-US" sz="4000" b="1" dirty="0"/>
              <a:t> </a:t>
            </a:r>
            <a:r>
              <a:rPr lang="en-US" sz="4000" b="1" dirty="0" err="1"/>
              <a:t>vještina</a:t>
            </a:r>
            <a:r>
              <a:rPr lang="en-US" sz="4000" b="1" dirty="0"/>
              <a:t> </a:t>
            </a:r>
            <a:r>
              <a:rPr lang="en-US" sz="4000" b="1" dirty="0" err="1"/>
              <a:t>povjerenika</a:t>
            </a:r>
            <a:r>
              <a:rPr lang="en-US" sz="4000" b="1" dirty="0"/>
              <a:t> </a:t>
            </a:r>
            <a:r>
              <a:rPr lang="en-US" sz="4000" b="1" dirty="0" err="1"/>
              <a:t>radi</a:t>
            </a:r>
            <a:r>
              <a:rPr lang="en-US" sz="4000" b="1" dirty="0"/>
              <a:t> </a:t>
            </a:r>
            <a:r>
              <a:rPr lang="en-US" sz="4000" b="1" dirty="0" err="1"/>
              <a:t>konkurentnosti</a:t>
            </a:r>
            <a:r>
              <a:rPr lang="en-US" sz="4000" b="1" dirty="0"/>
              <a:t> </a:t>
            </a:r>
            <a:r>
              <a:rPr lang="en-US" sz="4000" b="1" dirty="0" err="1"/>
              <a:t>na</a:t>
            </a:r>
            <a:r>
              <a:rPr lang="en-US" sz="4000" b="1" dirty="0"/>
              <a:t> </a:t>
            </a:r>
            <a:r>
              <a:rPr lang="en-US" sz="4000" b="1" dirty="0" err="1"/>
              <a:t>tržištu</a:t>
            </a:r>
            <a:r>
              <a:rPr lang="en-US" sz="4000" b="1" dirty="0"/>
              <a:t> </a:t>
            </a:r>
            <a:r>
              <a:rPr lang="en-US" sz="4000" b="1" dirty="0" err="1" smtClean="0"/>
              <a:t>rada</a:t>
            </a:r>
            <a:r>
              <a:rPr lang="hr-HR" sz="4000" b="1" dirty="0" smtClean="0"/>
              <a:t> i </a:t>
            </a:r>
            <a:r>
              <a:rPr lang="hr-HR" sz="4000" b="1" dirty="0" smtClean="0">
                <a:solidFill>
                  <a:prstClr val="black"/>
                </a:solidFill>
              </a:rPr>
              <a:t>vještina </a:t>
            </a:r>
            <a:r>
              <a:rPr lang="hr-HR" sz="4000" b="1" dirty="0">
                <a:solidFill>
                  <a:prstClr val="black"/>
                </a:solidFill>
              </a:rPr>
              <a:t>kolektivnog pregovaranja </a:t>
            </a:r>
            <a:endParaRPr lang="hr-HR" sz="4000" b="1" dirty="0" smtClean="0"/>
          </a:p>
          <a:p>
            <a:r>
              <a:rPr lang="hr-HR" sz="4000" dirty="0" smtClean="0"/>
              <a:t>tri </a:t>
            </a:r>
            <a:r>
              <a:rPr lang="en-US" sz="4000" dirty="0" err="1"/>
              <a:t>međunarodna</a:t>
            </a:r>
            <a:r>
              <a:rPr lang="en-US" sz="4000" dirty="0"/>
              <a:t> </a:t>
            </a:r>
            <a:r>
              <a:rPr lang="en-US" sz="4000" dirty="0" err="1" smtClean="0"/>
              <a:t>umrežavanja</a:t>
            </a:r>
            <a:r>
              <a:rPr lang="hr-HR" sz="4000" dirty="0" smtClean="0"/>
              <a:t>:</a:t>
            </a:r>
          </a:p>
          <a:p>
            <a:pPr marL="0" indent="0">
              <a:buNone/>
            </a:pPr>
            <a:r>
              <a:rPr lang="hr-HR" sz="4000" dirty="0" smtClean="0"/>
              <a:t> - </a:t>
            </a:r>
            <a:r>
              <a:rPr lang="en-US" sz="4000" dirty="0" err="1" smtClean="0"/>
              <a:t>konferenciju</a:t>
            </a:r>
            <a:r>
              <a:rPr lang="en-US" sz="4000" dirty="0" smtClean="0"/>
              <a:t> </a:t>
            </a:r>
            <a:r>
              <a:rPr lang="en-US" sz="4000" dirty="0"/>
              <a:t>u </a:t>
            </a:r>
            <a:r>
              <a:rPr lang="en-US" sz="4000" dirty="0" err="1" smtClean="0"/>
              <a:t>Zagrebu</a:t>
            </a:r>
            <a:r>
              <a:rPr lang="hr-HR" sz="4000" dirty="0" smtClean="0"/>
              <a:t>, </a:t>
            </a:r>
            <a:r>
              <a:rPr lang="en-US" sz="4000" dirty="0" err="1" smtClean="0"/>
              <a:t>studijsko</a:t>
            </a:r>
            <a:r>
              <a:rPr lang="en-US" sz="4000" dirty="0" smtClean="0"/>
              <a:t> </a:t>
            </a:r>
            <a:r>
              <a:rPr lang="en-US" sz="4000" dirty="0" err="1"/>
              <a:t>putovanje</a:t>
            </a:r>
            <a:r>
              <a:rPr lang="en-US" sz="4000" dirty="0"/>
              <a:t> u </a:t>
            </a:r>
            <a:r>
              <a:rPr lang="en-US" sz="4000" dirty="0" err="1"/>
              <a:t>Francusku</a:t>
            </a:r>
            <a:r>
              <a:rPr lang="en-US" sz="4000" dirty="0"/>
              <a:t> </a:t>
            </a:r>
            <a:r>
              <a:rPr lang="hr-HR" sz="4000" dirty="0" smtClean="0"/>
              <a:t>, </a:t>
            </a:r>
            <a:r>
              <a:rPr lang="en-US" sz="4000" dirty="0" err="1" smtClean="0"/>
              <a:t>posjetu</a:t>
            </a:r>
            <a:r>
              <a:rPr lang="en-US" sz="4000" dirty="0" smtClean="0"/>
              <a:t> </a:t>
            </a:r>
            <a:r>
              <a:rPr lang="en-US" sz="4000" dirty="0" err="1"/>
              <a:t>sindikatu</a:t>
            </a:r>
            <a:r>
              <a:rPr lang="en-US" sz="4000" dirty="0"/>
              <a:t> u </a:t>
            </a:r>
            <a:r>
              <a:rPr lang="en-US" sz="4000" dirty="0" err="1" smtClean="0"/>
              <a:t>Sloveniji</a:t>
            </a:r>
            <a:endParaRPr lang="hr-HR" sz="4000" dirty="0" smtClean="0"/>
          </a:p>
          <a:p>
            <a:pPr marL="0" lvl="0" indent="0" algn="ctr">
              <a:buClr>
                <a:srgbClr val="A6CF38"/>
              </a:buClr>
              <a:buNone/>
            </a:pPr>
            <a:r>
              <a:rPr lang="hr-HR" sz="4000" b="1" dirty="0" smtClean="0">
                <a:solidFill>
                  <a:prstClr val="black"/>
                </a:solidFill>
              </a:rPr>
              <a:t>Cilj: </a:t>
            </a:r>
            <a:r>
              <a:rPr lang="en-US" sz="4000" b="1" dirty="0" err="1" smtClean="0">
                <a:solidFill>
                  <a:prstClr val="black"/>
                </a:solidFill>
              </a:rPr>
              <a:t>razmjen</a:t>
            </a:r>
            <a:r>
              <a:rPr lang="hr-HR" sz="4000" b="1" dirty="0" smtClean="0">
                <a:solidFill>
                  <a:prstClr val="black"/>
                </a:solidFill>
              </a:rPr>
              <a:t>a </a:t>
            </a:r>
            <a:r>
              <a:rPr lang="en-US" sz="4000" b="1" dirty="0" err="1" smtClean="0">
                <a:solidFill>
                  <a:prstClr val="black"/>
                </a:solidFill>
              </a:rPr>
              <a:t>iskustava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prstClr val="black"/>
                </a:solidFill>
              </a:rPr>
              <a:t>s </a:t>
            </a:r>
            <a:r>
              <a:rPr lang="en-US" sz="4000" b="1" dirty="0" err="1">
                <a:solidFill>
                  <a:prstClr val="black"/>
                </a:solidFill>
              </a:rPr>
              <a:t>drugim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cestarskim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sindikatima</a:t>
            </a:r>
            <a:endParaRPr lang="hr-HR" sz="4000" b="1" dirty="0" smtClean="0">
              <a:solidFill>
                <a:prstClr val="black"/>
              </a:solidFill>
            </a:endParaRPr>
          </a:p>
          <a:p>
            <a:pPr lvl="0">
              <a:buClr>
                <a:srgbClr val="A6CF38"/>
              </a:buClr>
            </a:pPr>
            <a:r>
              <a:rPr lang="hr-HR" sz="4000" dirty="0">
                <a:solidFill>
                  <a:prstClr val="black"/>
                </a:solidFill>
              </a:rPr>
              <a:t>d</a:t>
            </a:r>
            <a:r>
              <a:rPr lang="en-US" sz="4000" dirty="0" err="1" smtClean="0">
                <a:solidFill>
                  <a:prstClr val="black"/>
                </a:solidFill>
              </a:rPr>
              <a:t>igitaln</a:t>
            </a:r>
            <a:r>
              <a:rPr lang="hr-HR" sz="4000" dirty="0" smtClean="0">
                <a:solidFill>
                  <a:prstClr val="black"/>
                </a:solidFill>
              </a:rPr>
              <a:t>a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transformaciju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rada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unaprjeđenjem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usluga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za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naše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članove</a:t>
            </a:r>
            <a:r>
              <a:rPr lang="hr-HR" sz="4000" dirty="0" smtClean="0">
                <a:solidFill>
                  <a:prstClr val="black"/>
                </a:solidFill>
              </a:rPr>
              <a:t>:</a:t>
            </a:r>
          </a:p>
          <a:p>
            <a:pPr marL="0" lvl="0" indent="0">
              <a:buClr>
                <a:srgbClr val="A6CF38"/>
              </a:buClr>
              <a:buNone/>
            </a:pPr>
            <a:r>
              <a:rPr lang="hr-HR" sz="4000" dirty="0" smtClean="0">
                <a:solidFill>
                  <a:prstClr val="black"/>
                </a:solidFill>
              </a:rPr>
              <a:t>  -osnovni </a:t>
            </a:r>
            <a:r>
              <a:rPr lang="hr-HR" sz="4000" dirty="0">
                <a:solidFill>
                  <a:prstClr val="black"/>
                </a:solidFill>
              </a:rPr>
              <a:t>podaci o članu i evidencija </a:t>
            </a:r>
            <a:r>
              <a:rPr lang="hr-HR" sz="4000" dirty="0" smtClean="0">
                <a:solidFill>
                  <a:prstClr val="black"/>
                </a:solidFill>
              </a:rPr>
              <a:t>članstva, </a:t>
            </a:r>
            <a:r>
              <a:rPr lang="hr-HR" sz="4000" dirty="0">
                <a:solidFill>
                  <a:prstClr val="black"/>
                </a:solidFill>
              </a:rPr>
              <a:t>zaduženje po </a:t>
            </a:r>
            <a:r>
              <a:rPr lang="hr-HR" sz="4000" dirty="0" smtClean="0">
                <a:solidFill>
                  <a:prstClr val="black"/>
                </a:solidFill>
              </a:rPr>
              <a:t>kreditima, detalji </a:t>
            </a:r>
            <a:r>
              <a:rPr lang="hr-HR" sz="4000" dirty="0">
                <a:solidFill>
                  <a:prstClr val="black"/>
                </a:solidFill>
              </a:rPr>
              <a:t>vezani uz </a:t>
            </a:r>
            <a:r>
              <a:rPr lang="hr-HR" sz="4000" dirty="0" smtClean="0">
                <a:solidFill>
                  <a:prstClr val="black"/>
                </a:solidFill>
              </a:rPr>
              <a:t>pozajmice, </a:t>
            </a:r>
            <a:r>
              <a:rPr lang="hr-HR" sz="4000" dirty="0">
                <a:solidFill>
                  <a:prstClr val="black"/>
                </a:solidFill>
              </a:rPr>
              <a:t>informacije o KUP-u </a:t>
            </a:r>
            <a:r>
              <a:rPr lang="hr-HR" sz="4000" dirty="0" smtClean="0">
                <a:solidFill>
                  <a:prstClr val="black"/>
                </a:solidFill>
              </a:rPr>
              <a:t>NCS, informacije </a:t>
            </a:r>
            <a:r>
              <a:rPr lang="hr-HR" sz="4000" dirty="0">
                <a:solidFill>
                  <a:prstClr val="black"/>
                </a:solidFill>
              </a:rPr>
              <a:t>o KUP-u </a:t>
            </a:r>
            <a:r>
              <a:rPr lang="hr-HR" sz="4000" dirty="0" smtClean="0">
                <a:solidFill>
                  <a:prstClr val="black"/>
                </a:solidFill>
              </a:rPr>
              <a:t>HAC, solidarne pomoći, pregled o zaduženju svakog člana</a:t>
            </a:r>
          </a:p>
          <a:p>
            <a:pPr marL="0" lvl="0" indent="0" algn="ctr">
              <a:buClr>
                <a:srgbClr val="A6CF38"/>
              </a:buClr>
              <a:buNone/>
            </a:pPr>
            <a:r>
              <a:rPr lang="hr-HR" sz="4000" b="1" dirty="0" smtClean="0">
                <a:solidFill>
                  <a:prstClr val="black"/>
                </a:solidFill>
              </a:rPr>
              <a:t>Cilj: olakšati </a:t>
            </a:r>
            <a:r>
              <a:rPr lang="hr-HR" sz="4000" b="1" dirty="0">
                <a:solidFill>
                  <a:prstClr val="black"/>
                </a:solidFill>
              </a:rPr>
              <a:t>članovima pristup informacijama i ostvarivanje različitih prava</a:t>
            </a:r>
          </a:p>
          <a:p>
            <a:pPr lvl="0">
              <a:buClr>
                <a:srgbClr val="A6CF38"/>
              </a:buClr>
            </a:pPr>
            <a:endParaRPr lang="hr-HR" sz="29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A6CF38"/>
              </a:buClr>
              <a:buNone/>
            </a:pPr>
            <a:endParaRPr lang="hr-HR" sz="2900" dirty="0" smtClean="0">
              <a:solidFill>
                <a:prstClr val="black"/>
              </a:solidFill>
            </a:endParaRPr>
          </a:p>
          <a:p>
            <a:pPr lvl="0">
              <a:buClr>
                <a:srgbClr val="A6CF38"/>
              </a:buClr>
            </a:pPr>
            <a:endParaRPr lang="hr-HR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7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1004973" cy="73215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Interaktivne radionice-</a:t>
            </a:r>
            <a:r>
              <a:rPr lang="hr-HR" dirty="0"/>
              <a:t>b</a:t>
            </a:r>
            <a:r>
              <a:rPr lang="en-US" dirty="0" err="1" smtClean="0"/>
              <a:t>enefiti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dugoročni</a:t>
            </a:r>
            <a:r>
              <a:rPr lang="en-US" dirty="0"/>
              <a:t> </a:t>
            </a:r>
            <a:r>
              <a:rPr lang="en-US" dirty="0" err="1" smtClean="0"/>
              <a:t>planovi</a:t>
            </a:r>
            <a:r>
              <a:rPr lang="hr-HR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45" y="1097280"/>
            <a:ext cx="11422175" cy="433493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novi </a:t>
            </a:r>
            <a:r>
              <a:rPr lang="en-US" sz="2700" dirty="0" err="1" smtClean="0"/>
              <a:t>izazov</a:t>
            </a:r>
            <a:r>
              <a:rPr lang="hr-HR" sz="2700" dirty="0" smtClean="0"/>
              <a:t>i</a:t>
            </a:r>
            <a:r>
              <a:rPr lang="en-US" sz="2700" dirty="0" smtClean="0"/>
              <a:t> </a:t>
            </a:r>
            <a:r>
              <a:rPr lang="en-US" sz="2700" dirty="0"/>
              <a:t>u </a:t>
            </a:r>
            <a:r>
              <a:rPr lang="en-US" sz="2700" dirty="0" err="1"/>
              <a:t>budućnosti</a:t>
            </a:r>
            <a:r>
              <a:rPr lang="en-US" sz="2700" dirty="0"/>
              <a:t> </a:t>
            </a:r>
            <a:r>
              <a:rPr lang="hr-HR" sz="2700" dirty="0" smtClean="0"/>
              <a:t>zbog </a:t>
            </a:r>
            <a:r>
              <a:rPr lang="en-US" sz="2700" dirty="0" err="1" smtClean="0"/>
              <a:t>rapidnih</a:t>
            </a:r>
            <a:r>
              <a:rPr lang="en-US" sz="2700" dirty="0" smtClean="0"/>
              <a:t> </a:t>
            </a:r>
            <a:r>
              <a:rPr lang="en-US" sz="2700" dirty="0" err="1"/>
              <a:t>promjena</a:t>
            </a:r>
            <a:r>
              <a:rPr lang="en-US" sz="2700" dirty="0"/>
              <a:t> </a:t>
            </a:r>
            <a:r>
              <a:rPr lang="en-US" sz="2700" dirty="0" err="1"/>
              <a:t>na</a:t>
            </a:r>
            <a:r>
              <a:rPr lang="en-US" sz="2700" dirty="0"/>
              <a:t> </a:t>
            </a:r>
            <a:r>
              <a:rPr lang="en-US" sz="2700" dirty="0" err="1"/>
              <a:t>tržištu</a:t>
            </a:r>
            <a:r>
              <a:rPr lang="en-US" sz="2700" dirty="0"/>
              <a:t> </a:t>
            </a:r>
            <a:r>
              <a:rPr lang="en-US" sz="2700" dirty="0" err="1" smtClean="0"/>
              <a:t>rada</a:t>
            </a:r>
            <a:r>
              <a:rPr lang="hr-HR" sz="2700" dirty="0" smtClean="0"/>
              <a:t> (</a:t>
            </a:r>
            <a:r>
              <a:rPr lang="en-US" sz="2700" dirty="0" err="1" smtClean="0"/>
              <a:t>nov</a:t>
            </a:r>
            <a:r>
              <a:rPr lang="hr-HR" sz="2700" dirty="0" smtClean="0"/>
              <a:t>e</a:t>
            </a:r>
            <a:r>
              <a:rPr lang="en-US" sz="2700" dirty="0" smtClean="0"/>
              <a:t> </a:t>
            </a:r>
            <a:r>
              <a:rPr lang="en-US" sz="2700" dirty="0" err="1" smtClean="0"/>
              <a:t>tehnologij</a:t>
            </a:r>
            <a:r>
              <a:rPr lang="hr-HR" sz="2700" dirty="0" smtClean="0"/>
              <a:t>e)</a:t>
            </a:r>
          </a:p>
          <a:p>
            <a:r>
              <a:rPr lang="hr-HR" sz="2700" dirty="0"/>
              <a:t>osposobljavanje sindikalnih povjerenika za efikasno zastupanje interesa svojih </a:t>
            </a:r>
            <a:r>
              <a:rPr lang="hr-HR" sz="2700" dirty="0" smtClean="0"/>
              <a:t>članova radi nadolazećeg </a:t>
            </a:r>
            <a:r>
              <a:rPr lang="hr-HR" sz="2700" dirty="0"/>
              <a:t>digitaliziranog sustava naplate </a:t>
            </a:r>
            <a:r>
              <a:rPr lang="hr-HR" sz="2700" dirty="0" smtClean="0"/>
              <a:t>cestarine što podrazumijeva promjenu </a:t>
            </a:r>
            <a:r>
              <a:rPr lang="hr-HR" sz="2700" dirty="0"/>
              <a:t>radnih </a:t>
            </a:r>
            <a:r>
              <a:rPr lang="hr-HR" sz="2700" dirty="0" smtClean="0"/>
              <a:t>mjesta (osim tehničkog znanja </a:t>
            </a:r>
            <a:r>
              <a:rPr lang="hr-HR" sz="2700" dirty="0"/>
              <a:t>o novom </a:t>
            </a:r>
            <a:r>
              <a:rPr lang="hr-HR" sz="2700" dirty="0" smtClean="0"/>
              <a:t>sustavu, potrebne su i vještine </a:t>
            </a:r>
            <a:r>
              <a:rPr lang="hr-HR" sz="2700" dirty="0"/>
              <a:t>kolektivnog pregovaranja kako bi se osiguralo da glas radnika bude efektivno zastupljen s </a:t>
            </a:r>
            <a:r>
              <a:rPr lang="hr-HR" sz="2700" dirty="0" smtClean="0"/>
              <a:t>ciljem da se uključi i još </a:t>
            </a:r>
            <a:r>
              <a:rPr lang="hr-HR" sz="2700" dirty="0"/>
              <a:t>što više žena u pregovaračke </a:t>
            </a:r>
            <a:r>
              <a:rPr lang="hr-HR" sz="2700" dirty="0" smtClean="0"/>
              <a:t>timove)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50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</a:t>
            </a:r>
            <a:r>
              <a:rPr lang="en-US" dirty="0" err="1" smtClean="0"/>
              <a:t>eđunarodna</a:t>
            </a:r>
            <a:r>
              <a:rPr lang="en-US" dirty="0" smtClean="0"/>
              <a:t> </a:t>
            </a:r>
            <a:r>
              <a:rPr lang="en-US" dirty="0" err="1"/>
              <a:t>umrežavanja</a:t>
            </a:r>
            <a:r>
              <a:rPr lang="en-US" dirty="0"/>
              <a:t> </a:t>
            </a:r>
            <a:r>
              <a:rPr lang="hr-HR" dirty="0" smtClean="0"/>
              <a:t>-</a:t>
            </a:r>
            <a:r>
              <a:rPr lang="hr-HR" dirty="0"/>
              <a:t>b</a:t>
            </a:r>
            <a:r>
              <a:rPr lang="en-US" dirty="0" err="1"/>
              <a:t>enefiti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dugoročni</a:t>
            </a:r>
            <a:r>
              <a:rPr lang="en-US" dirty="0"/>
              <a:t> </a:t>
            </a:r>
            <a:r>
              <a:rPr lang="en-US" dirty="0" err="1"/>
              <a:t>planovi</a:t>
            </a:r>
            <a:r>
              <a:rPr lang="hr-HR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2388973"/>
            <a:ext cx="10979573" cy="3043240"/>
          </a:xfrm>
        </p:spPr>
        <p:txBody>
          <a:bodyPr/>
          <a:lstStyle/>
          <a:p>
            <a:r>
              <a:rPr lang="hr-HR" dirty="0"/>
              <a:t>međunarodna umrežavanja sa predstavnicima sindikata iz cestarskih poduzeća iz različitih zemalja EU omogućiti će direktnu razmjenu iskustava o visini plaće, načinu kolektivnog pregovaranja, zaštiti na radu itd.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2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Digitalna transformacija rada-b</a:t>
            </a:r>
            <a:r>
              <a:rPr lang="en-US" dirty="0" err="1"/>
              <a:t>enefiti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dugoročni</a:t>
            </a:r>
            <a:r>
              <a:rPr lang="en-US" dirty="0"/>
              <a:t> </a:t>
            </a:r>
            <a:r>
              <a:rPr lang="en-US" dirty="0" err="1" smtClean="0"/>
              <a:t>planovi</a:t>
            </a:r>
            <a:r>
              <a:rPr lang="hr-HR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2397211"/>
            <a:ext cx="10979573" cy="3035002"/>
          </a:xfrm>
        </p:spPr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hr-HR" dirty="0"/>
              <a:t>unaprjeđenje usluge za članove na digitalnoj platformi će biti temelj buduće digitalizacije NCS-a s ciljem da se izbjegnu administrativne poteškoće, smanji potreba za fizičkim dokumentima, poveća transparentnost u radu sindikata, a članovi će dobiti lakši pristup relevantnim informacijama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2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32677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623147" y="4901513"/>
            <a:ext cx="10979573" cy="530699"/>
          </a:xfrm>
        </p:spPr>
        <p:txBody>
          <a:bodyPr/>
          <a:lstStyle/>
          <a:p>
            <a:pPr algn="ctr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pozornosti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7</a:t>
            </a:fld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17" y="321681"/>
            <a:ext cx="83439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431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SPEAK UP III. - Moć dijaloga!</vt:lpstr>
      <vt:lpstr>1. Predstavljanje Projekta </vt:lpstr>
      <vt:lpstr>Uvod u ključne aspekte i ciljeve projekta: </vt:lpstr>
      <vt:lpstr>Interaktivne radionice-benefiti i dugoročni planovi: </vt:lpstr>
      <vt:lpstr>Međunarodna umrežavanja -benefiti i dugoročni planovi:</vt:lpstr>
      <vt:lpstr>Digitalna transformacija rada-benefiti i dugoročni planovi :</vt:lpstr>
      <vt:lpstr>PowerPoint Presentation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Marina Ivandić</cp:lastModifiedBy>
  <cp:revision>88</cp:revision>
  <dcterms:created xsi:type="dcterms:W3CDTF">2021-08-17T10:54:28Z</dcterms:created>
  <dcterms:modified xsi:type="dcterms:W3CDTF">2025-06-12T13:49:49Z</dcterms:modified>
</cp:coreProperties>
</file>